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22.jpg" ContentType="image/png"/>
  <Override PartName="/ppt/notesSlides/notesSlide22.xml" ContentType="application/vnd.openxmlformats-officedocument.presentationml.notesSlide+xml"/>
  <Override PartName="/ppt/media/image26.jpg" ContentType="image/pn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bookmarkIdSeed="3">
  <p:sldMasterIdLst>
    <p:sldMasterId id="2147483810" r:id="rId1"/>
  </p:sldMasterIdLst>
  <p:notesMasterIdLst>
    <p:notesMasterId r:id="rId46"/>
  </p:notesMasterIdLst>
  <p:sldIdLst>
    <p:sldId id="256" r:id="rId2"/>
    <p:sldId id="258" r:id="rId3"/>
    <p:sldId id="317" r:id="rId4"/>
    <p:sldId id="318" r:id="rId5"/>
    <p:sldId id="279" r:id="rId6"/>
    <p:sldId id="283" r:id="rId7"/>
    <p:sldId id="280" r:id="rId8"/>
    <p:sldId id="295" r:id="rId9"/>
    <p:sldId id="281" r:id="rId10"/>
    <p:sldId id="284" r:id="rId11"/>
    <p:sldId id="282" r:id="rId12"/>
    <p:sldId id="296" r:id="rId13"/>
    <p:sldId id="285" r:id="rId14"/>
    <p:sldId id="297" r:id="rId15"/>
    <p:sldId id="287" r:id="rId16"/>
    <p:sldId id="288" r:id="rId17"/>
    <p:sldId id="289" r:id="rId18"/>
    <p:sldId id="290" r:id="rId19"/>
    <p:sldId id="302" r:id="rId20"/>
    <p:sldId id="259" r:id="rId21"/>
    <p:sldId id="298" r:id="rId22"/>
    <p:sldId id="299" r:id="rId23"/>
    <p:sldId id="300" r:id="rId24"/>
    <p:sldId id="301" r:id="rId25"/>
    <p:sldId id="273" r:id="rId26"/>
    <p:sldId id="294" r:id="rId27"/>
    <p:sldId id="293" r:id="rId28"/>
    <p:sldId id="291" r:id="rId29"/>
    <p:sldId id="303" r:id="rId30"/>
    <p:sldId id="304" r:id="rId31"/>
    <p:sldId id="305" r:id="rId32"/>
    <p:sldId id="307" r:id="rId33"/>
    <p:sldId id="312" r:id="rId34"/>
    <p:sldId id="308" r:id="rId35"/>
    <p:sldId id="309" r:id="rId36"/>
    <p:sldId id="310" r:id="rId37"/>
    <p:sldId id="311" r:id="rId38"/>
    <p:sldId id="313" r:id="rId39"/>
    <p:sldId id="314" r:id="rId40"/>
    <p:sldId id="315" r:id="rId41"/>
    <p:sldId id="316" r:id="rId42"/>
    <p:sldId id="319" r:id="rId43"/>
    <p:sldId id="320" r:id="rId44"/>
    <p:sldId id="32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93" autoAdjust="0"/>
    <p:restoredTop sz="94280" autoAdjust="0"/>
  </p:normalViewPr>
  <p:slideViewPr>
    <p:cSldViewPr snapToGrid="0">
      <p:cViewPr varScale="1">
        <p:scale>
          <a:sx n="68" d="100"/>
          <a:sy n="68" d="100"/>
        </p:scale>
        <p:origin x="107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7A159-C309-46C3-8294-6B81F358593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D3ABA2B6-C41E-490A-911C-73CE6BD68259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L" sz="2000" dirty="0"/>
            <a:t>Test falla</a:t>
          </a:r>
        </a:p>
      </dgm:t>
    </dgm:pt>
    <dgm:pt modelId="{45F31BD2-9F35-46C5-B42A-5C48FB53DBB6}" type="parTrans" cxnId="{5673CE9E-78CE-4B58-8E56-EA29B4250BFC}">
      <dgm:prSet/>
      <dgm:spPr/>
      <dgm:t>
        <a:bodyPr/>
        <a:lstStyle/>
        <a:p>
          <a:endParaRPr lang="es-CL"/>
        </a:p>
      </dgm:t>
    </dgm:pt>
    <dgm:pt modelId="{337644EC-83B6-4611-A95E-0EC59DE0D77A}" type="sibTrans" cxnId="{5673CE9E-78CE-4B58-8E56-EA29B4250BFC}">
      <dgm:prSet/>
      <dgm:spPr/>
      <dgm:t>
        <a:bodyPr/>
        <a:lstStyle/>
        <a:p>
          <a:endParaRPr lang="es-CL"/>
        </a:p>
      </dgm:t>
    </dgm:pt>
    <dgm:pt modelId="{9474E583-2014-4B75-AB52-B5B7B5D215B9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CL" sz="2000" dirty="0"/>
            <a:t>Test funciona</a:t>
          </a:r>
        </a:p>
      </dgm:t>
    </dgm:pt>
    <dgm:pt modelId="{CA9A94C5-8A30-4763-9B76-D93A209ED447}" type="parTrans" cxnId="{54EF3522-7901-4692-9E40-076B2E01A88C}">
      <dgm:prSet/>
      <dgm:spPr/>
      <dgm:t>
        <a:bodyPr/>
        <a:lstStyle/>
        <a:p>
          <a:endParaRPr lang="es-CL"/>
        </a:p>
      </dgm:t>
    </dgm:pt>
    <dgm:pt modelId="{68D4C86A-FA90-499E-9B13-6C25D56EFA6B}" type="sibTrans" cxnId="{54EF3522-7901-4692-9E40-076B2E01A88C}">
      <dgm:prSet/>
      <dgm:spPr/>
      <dgm:t>
        <a:bodyPr/>
        <a:lstStyle/>
        <a:p>
          <a:endParaRPr lang="es-CL"/>
        </a:p>
      </dgm:t>
    </dgm:pt>
    <dgm:pt modelId="{5C8E2945-4321-49DA-95E2-0EF98027F38C}">
      <dgm:prSet phldrT="[Texto]" custT="1"/>
      <dgm:spPr>
        <a:solidFill>
          <a:srgbClr val="7030A0"/>
        </a:solidFill>
      </dgm:spPr>
      <dgm:t>
        <a:bodyPr/>
        <a:lstStyle/>
        <a:p>
          <a:r>
            <a:rPr lang="es-CL" sz="2000" dirty="0"/>
            <a:t>Refactorizar</a:t>
          </a:r>
        </a:p>
      </dgm:t>
    </dgm:pt>
    <dgm:pt modelId="{55303D4C-30C8-4E3D-99F1-00E8D00BA876}" type="parTrans" cxnId="{E4DDF3DC-4793-4758-BCF4-94832688A621}">
      <dgm:prSet/>
      <dgm:spPr/>
      <dgm:t>
        <a:bodyPr/>
        <a:lstStyle/>
        <a:p>
          <a:endParaRPr lang="es-CL"/>
        </a:p>
      </dgm:t>
    </dgm:pt>
    <dgm:pt modelId="{51CBE1AA-AE16-4507-97F8-F1F1E555604E}" type="sibTrans" cxnId="{E4DDF3DC-4793-4758-BCF4-94832688A621}">
      <dgm:prSet/>
      <dgm:spPr/>
      <dgm:t>
        <a:bodyPr/>
        <a:lstStyle/>
        <a:p>
          <a:endParaRPr lang="es-CL"/>
        </a:p>
      </dgm:t>
    </dgm:pt>
    <dgm:pt modelId="{E4E22BD4-7C9D-4482-9FA8-FA829EA906BE}" type="pres">
      <dgm:prSet presAssocID="{03E7A159-C309-46C3-8294-6B81F358593A}" presName="cycle" presStyleCnt="0">
        <dgm:presLayoutVars>
          <dgm:dir/>
          <dgm:resizeHandles val="exact"/>
        </dgm:presLayoutVars>
      </dgm:prSet>
      <dgm:spPr/>
    </dgm:pt>
    <dgm:pt modelId="{C76C1348-8C62-49B3-ABA8-46DE86A2A3CA}" type="pres">
      <dgm:prSet presAssocID="{D3ABA2B6-C41E-490A-911C-73CE6BD68259}" presName="node" presStyleLbl="node1" presStyleIdx="0" presStyleCnt="3" custRadScaleRad="77249">
        <dgm:presLayoutVars>
          <dgm:bulletEnabled val="1"/>
        </dgm:presLayoutVars>
      </dgm:prSet>
      <dgm:spPr/>
    </dgm:pt>
    <dgm:pt modelId="{C2AAD9A6-BC90-4D96-8982-800C7083F0C6}" type="pres">
      <dgm:prSet presAssocID="{337644EC-83B6-4611-A95E-0EC59DE0D77A}" presName="sibTrans" presStyleLbl="sibTrans2D1" presStyleIdx="0" presStyleCnt="3"/>
      <dgm:spPr/>
    </dgm:pt>
    <dgm:pt modelId="{7C1C6277-21E4-4D5F-99E4-31D89B49B00D}" type="pres">
      <dgm:prSet presAssocID="{337644EC-83B6-4611-A95E-0EC59DE0D77A}" presName="connectorText" presStyleLbl="sibTrans2D1" presStyleIdx="0" presStyleCnt="3"/>
      <dgm:spPr/>
    </dgm:pt>
    <dgm:pt modelId="{06F5E886-E7D3-456B-8D24-E4CA36151A7B}" type="pres">
      <dgm:prSet presAssocID="{9474E583-2014-4B75-AB52-B5B7B5D215B9}" presName="node" presStyleLbl="node1" presStyleIdx="1" presStyleCnt="3" custRadScaleRad="117820" custRadScaleInc="-8118">
        <dgm:presLayoutVars>
          <dgm:bulletEnabled val="1"/>
        </dgm:presLayoutVars>
      </dgm:prSet>
      <dgm:spPr/>
    </dgm:pt>
    <dgm:pt modelId="{8CB5DCE5-D772-494C-8EF7-F1A91BF218AB}" type="pres">
      <dgm:prSet presAssocID="{68D4C86A-FA90-499E-9B13-6C25D56EFA6B}" presName="sibTrans" presStyleLbl="sibTrans2D1" presStyleIdx="1" presStyleCnt="3"/>
      <dgm:spPr/>
    </dgm:pt>
    <dgm:pt modelId="{394C58C6-186C-49FA-998F-0641A934E343}" type="pres">
      <dgm:prSet presAssocID="{68D4C86A-FA90-499E-9B13-6C25D56EFA6B}" presName="connectorText" presStyleLbl="sibTrans2D1" presStyleIdx="1" presStyleCnt="3"/>
      <dgm:spPr/>
    </dgm:pt>
    <dgm:pt modelId="{C7176718-3917-479F-9504-34D548C915B5}" type="pres">
      <dgm:prSet presAssocID="{5C8E2945-4321-49DA-95E2-0EF98027F38C}" presName="node" presStyleLbl="node1" presStyleIdx="2" presStyleCnt="3" custRadScaleRad="122381" custRadScaleInc="9781">
        <dgm:presLayoutVars>
          <dgm:bulletEnabled val="1"/>
        </dgm:presLayoutVars>
      </dgm:prSet>
      <dgm:spPr/>
    </dgm:pt>
    <dgm:pt modelId="{37311926-2A8B-4C4C-A44C-204F5F0FD710}" type="pres">
      <dgm:prSet presAssocID="{51CBE1AA-AE16-4507-97F8-F1F1E555604E}" presName="sibTrans" presStyleLbl="sibTrans2D1" presStyleIdx="2" presStyleCnt="3"/>
      <dgm:spPr/>
    </dgm:pt>
    <dgm:pt modelId="{BB3BBE82-C04F-457E-8021-AE25168421DE}" type="pres">
      <dgm:prSet presAssocID="{51CBE1AA-AE16-4507-97F8-F1F1E555604E}" presName="connectorText" presStyleLbl="sibTrans2D1" presStyleIdx="2" presStyleCnt="3"/>
      <dgm:spPr/>
    </dgm:pt>
  </dgm:ptLst>
  <dgm:cxnLst>
    <dgm:cxn modelId="{35500829-BED0-4CDD-8104-8F26DB6C171B}" type="presOf" srcId="{51CBE1AA-AE16-4507-97F8-F1F1E555604E}" destId="{37311926-2A8B-4C4C-A44C-204F5F0FD710}" srcOrd="0" destOrd="0" presId="urn:microsoft.com/office/officeart/2005/8/layout/cycle2"/>
    <dgm:cxn modelId="{4C96C26D-9448-4825-8F24-2A4747BC12AC}" type="presOf" srcId="{03E7A159-C309-46C3-8294-6B81F358593A}" destId="{E4E22BD4-7C9D-4482-9FA8-FA829EA906BE}" srcOrd="0" destOrd="0" presId="urn:microsoft.com/office/officeart/2005/8/layout/cycle2"/>
    <dgm:cxn modelId="{F9D466A1-D16E-4C62-8823-7BABF4CCBF56}" type="presOf" srcId="{68D4C86A-FA90-499E-9B13-6C25D56EFA6B}" destId="{394C58C6-186C-49FA-998F-0641A934E343}" srcOrd="1" destOrd="0" presId="urn:microsoft.com/office/officeart/2005/8/layout/cycle2"/>
    <dgm:cxn modelId="{F926F720-0A92-4D4C-BE02-E98942356A50}" type="presOf" srcId="{51CBE1AA-AE16-4507-97F8-F1F1E555604E}" destId="{BB3BBE82-C04F-457E-8021-AE25168421DE}" srcOrd="1" destOrd="0" presId="urn:microsoft.com/office/officeart/2005/8/layout/cycle2"/>
    <dgm:cxn modelId="{8705DFEF-0634-4FD9-A33B-16223F9A1811}" type="presOf" srcId="{5C8E2945-4321-49DA-95E2-0EF98027F38C}" destId="{C7176718-3917-479F-9504-34D548C915B5}" srcOrd="0" destOrd="0" presId="urn:microsoft.com/office/officeart/2005/8/layout/cycle2"/>
    <dgm:cxn modelId="{06738862-1034-439B-A9FD-7DA146C8F645}" type="presOf" srcId="{68D4C86A-FA90-499E-9B13-6C25D56EFA6B}" destId="{8CB5DCE5-D772-494C-8EF7-F1A91BF218AB}" srcOrd="0" destOrd="0" presId="urn:microsoft.com/office/officeart/2005/8/layout/cycle2"/>
    <dgm:cxn modelId="{EB03D908-87E0-4371-B170-52A1FDC6B1AA}" type="presOf" srcId="{9474E583-2014-4B75-AB52-B5B7B5D215B9}" destId="{06F5E886-E7D3-456B-8D24-E4CA36151A7B}" srcOrd="0" destOrd="0" presId="urn:microsoft.com/office/officeart/2005/8/layout/cycle2"/>
    <dgm:cxn modelId="{19C52D8A-D6E9-4F48-909C-C7E88C45E678}" type="presOf" srcId="{337644EC-83B6-4611-A95E-0EC59DE0D77A}" destId="{C2AAD9A6-BC90-4D96-8982-800C7083F0C6}" srcOrd="0" destOrd="0" presId="urn:microsoft.com/office/officeart/2005/8/layout/cycle2"/>
    <dgm:cxn modelId="{6E1790FA-495E-4C20-9D85-018048A28BEE}" type="presOf" srcId="{337644EC-83B6-4611-A95E-0EC59DE0D77A}" destId="{7C1C6277-21E4-4D5F-99E4-31D89B49B00D}" srcOrd="1" destOrd="0" presId="urn:microsoft.com/office/officeart/2005/8/layout/cycle2"/>
    <dgm:cxn modelId="{5673CE9E-78CE-4B58-8E56-EA29B4250BFC}" srcId="{03E7A159-C309-46C3-8294-6B81F358593A}" destId="{D3ABA2B6-C41E-490A-911C-73CE6BD68259}" srcOrd="0" destOrd="0" parTransId="{45F31BD2-9F35-46C5-B42A-5C48FB53DBB6}" sibTransId="{337644EC-83B6-4611-A95E-0EC59DE0D77A}"/>
    <dgm:cxn modelId="{D8901BD4-0A96-47A3-9A49-F7CFA80FBD97}" type="presOf" srcId="{D3ABA2B6-C41E-490A-911C-73CE6BD68259}" destId="{C76C1348-8C62-49B3-ABA8-46DE86A2A3CA}" srcOrd="0" destOrd="0" presId="urn:microsoft.com/office/officeart/2005/8/layout/cycle2"/>
    <dgm:cxn modelId="{54EF3522-7901-4692-9E40-076B2E01A88C}" srcId="{03E7A159-C309-46C3-8294-6B81F358593A}" destId="{9474E583-2014-4B75-AB52-B5B7B5D215B9}" srcOrd="1" destOrd="0" parTransId="{CA9A94C5-8A30-4763-9B76-D93A209ED447}" sibTransId="{68D4C86A-FA90-499E-9B13-6C25D56EFA6B}"/>
    <dgm:cxn modelId="{E4DDF3DC-4793-4758-BCF4-94832688A621}" srcId="{03E7A159-C309-46C3-8294-6B81F358593A}" destId="{5C8E2945-4321-49DA-95E2-0EF98027F38C}" srcOrd="2" destOrd="0" parTransId="{55303D4C-30C8-4E3D-99F1-00E8D00BA876}" sibTransId="{51CBE1AA-AE16-4507-97F8-F1F1E555604E}"/>
    <dgm:cxn modelId="{E02A918F-5B5C-435D-B292-9D61A9E2F7EF}" type="presParOf" srcId="{E4E22BD4-7C9D-4482-9FA8-FA829EA906BE}" destId="{C76C1348-8C62-49B3-ABA8-46DE86A2A3CA}" srcOrd="0" destOrd="0" presId="urn:microsoft.com/office/officeart/2005/8/layout/cycle2"/>
    <dgm:cxn modelId="{4194A50D-24AA-48D9-8619-1F800501DD21}" type="presParOf" srcId="{E4E22BD4-7C9D-4482-9FA8-FA829EA906BE}" destId="{C2AAD9A6-BC90-4D96-8982-800C7083F0C6}" srcOrd="1" destOrd="0" presId="urn:microsoft.com/office/officeart/2005/8/layout/cycle2"/>
    <dgm:cxn modelId="{A0908448-E20C-475D-A6B0-4C364EE32CBF}" type="presParOf" srcId="{C2AAD9A6-BC90-4D96-8982-800C7083F0C6}" destId="{7C1C6277-21E4-4D5F-99E4-31D89B49B00D}" srcOrd="0" destOrd="0" presId="urn:microsoft.com/office/officeart/2005/8/layout/cycle2"/>
    <dgm:cxn modelId="{70121EC0-2478-41F1-AC1A-6A0B1564FCD1}" type="presParOf" srcId="{E4E22BD4-7C9D-4482-9FA8-FA829EA906BE}" destId="{06F5E886-E7D3-456B-8D24-E4CA36151A7B}" srcOrd="2" destOrd="0" presId="urn:microsoft.com/office/officeart/2005/8/layout/cycle2"/>
    <dgm:cxn modelId="{D08C4911-C5C5-4B5B-957A-EA3F1F23DA9B}" type="presParOf" srcId="{E4E22BD4-7C9D-4482-9FA8-FA829EA906BE}" destId="{8CB5DCE5-D772-494C-8EF7-F1A91BF218AB}" srcOrd="3" destOrd="0" presId="urn:microsoft.com/office/officeart/2005/8/layout/cycle2"/>
    <dgm:cxn modelId="{2F82524F-C2B3-470E-80C6-05CB4448AC52}" type="presParOf" srcId="{8CB5DCE5-D772-494C-8EF7-F1A91BF218AB}" destId="{394C58C6-186C-49FA-998F-0641A934E343}" srcOrd="0" destOrd="0" presId="urn:microsoft.com/office/officeart/2005/8/layout/cycle2"/>
    <dgm:cxn modelId="{BDA87453-45C7-4DCA-A80B-08A713454A78}" type="presParOf" srcId="{E4E22BD4-7C9D-4482-9FA8-FA829EA906BE}" destId="{C7176718-3917-479F-9504-34D548C915B5}" srcOrd="4" destOrd="0" presId="urn:microsoft.com/office/officeart/2005/8/layout/cycle2"/>
    <dgm:cxn modelId="{E7C7E982-E12E-456E-A0E9-90890F997C3D}" type="presParOf" srcId="{E4E22BD4-7C9D-4482-9FA8-FA829EA906BE}" destId="{37311926-2A8B-4C4C-A44C-204F5F0FD710}" srcOrd="5" destOrd="0" presId="urn:microsoft.com/office/officeart/2005/8/layout/cycle2"/>
    <dgm:cxn modelId="{B1AC24B3-2BBA-4C88-9583-9D5F29C47E3A}" type="presParOf" srcId="{37311926-2A8B-4C4C-A44C-204F5F0FD710}" destId="{BB3BBE82-C04F-457E-8021-AE25168421DE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1348-8C62-49B3-ABA8-46DE86A2A3CA}">
      <dsp:nvSpPr>
        <dsp:cNvPr id="0" name=""/>
        <dsp:cNvSpPr/>
      </dsp:nvSpPr>
      <dsp:spPr>
        <a:xfrm>
          <a:off x="2534384" y="421329"/>
          <a:ext cx="2130147" cy="2130147"/>
        </a:xfrm>
        <a:prstGeom prst="ellipse">
          <a:avLst/>
        </a:prstGeom>
        <a:solidFill>
          <a:srgbClr val="FF000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 falla</a:t>
          </a:r>
        </a:p>
      </dsp:txBody>
      <dsp:txXfrm>
        <a:off x="2846337" y="733282"/>
        <a:ext cx="1506241" cy="1506241"/>
      </dsp:txXfrm>
    </dsp:sp>
    <dsp:sp modelId="{C2AAD9A6-BC90-4D96-8982-800C7083F0C6}">
      <dsp:nvSpPr>
        <dsp:cNvPr id="0" name=""/>
        <dsp:cNvSpPr/>
      </dsp:nvSpPr>
      <dsp:spPr>
        <a:xfrm rot="3002127">
          <a:off x="4327117" y="2291216"/>
          <a:ext cx="496114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>
        <a:off x="4353735" y="2377965"/>
        <a:ext cx="347280" cy="431354"/>
      </dsp:txXfrm>
    </dsp:sp>
    <dsp:sp modelId="{06F5E886-E7D3-456B-8D24-E4CA36151A7B}">
      <dsp:nvSpPr>
        <dsp:cNvPr id="0" name=""/>
        <dsp:cNvSpPr/>
      </dsp:nvSpPr>
      <dsp:spPr>
        <a:xfrm>
          <a:off x="4503854" y="2771404"/>
          <a:ext cx="2130147" cy="2130147"/>
        </a:xfrm>
        <a:prstGeom prst="ellipse">
          <a:avLst/>
        </a:prstGeom>
        <a:solidFill>
          <a:srgbClr val="00B05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Test funciona</a:t>
          </a:r>
        </a:p>
      </dsp:txBody>
      <dsp:txXfrm>
        <a:off x="4815807" y="3083357"/>
        <a:ext cx="1506241" cy="1506241"/>
      </dsp:txXfrm>
    </dsp:sp>
    <dsp:sp modelId="{8CB5DCE5-D772-494C-8EF7-F1A91BF218AB}">
      <dsp:nvSpPr>
        <dsp:cNvPr id="0" name=""/>
        <dsp:cNvSpPr/>
      </dsp:nvSpPr>
      <dsp:spPr>
        <a:xfrm rot="10800007">
          <a:off x="3077778" y="3477011"/>
          <a:ext cx="1007760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 rot="10800000">
        <a:off x="3293455" y="3620796"/>
        <a:ext cx="792083" cy="431354"/>
      </dsp:txXfrm>
    </dsp:sp>
    <dsp:sp modelId="{C7176718-3917-479F-9504-34D548C915B5}">
      <dsp:nvSpPr>
        <dsp:cNvPr id="0" name=""/>
        <dsp:cNvSpPr/>
      </dsp:nvSpPr>
      <dsp:spPr>
        <a:xfrm>
          <a:off x="472272" y="2771395"/>
          <a:ext cx="2130147" cy="2130147"/>
        </a:xfrm>
        <a:prstGeom prst="ellipse">
          <a:avLst/>
        </a:prstGeom>
        <a:solidFill>
          <a:srgbClr val="7030A0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Refactorizar</a:t>
          </a:r>
        </a:p>
      </dsp:txBody>
      <dsp:txXfrm>
        <a:off x="784225" y="3083348"/>
        <a:ext cx="1506241" cy="1506241"/>
      </dsp:txXfrm>
    </dsp:sp>
    <dsp:sp modelId="{37311926-2A8B-4C4C-A44C-204F5F0FD710}">
      <dsp:nvSpPr>
        <dsp:cNvPr id="0" name=""/>
        <dsp:cNvSpPr/>
      </dsp:nvSpPr>
      <dsp:spPr>
        <a:xfrm rot="18675958">
          <a:off x="2294506" y="2313208"/>
          <a:ext cx="528076" cy="7189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3000" kern="1200"/>
        </a:p>
      </dsp:txBody>
      <dsp:txXfrm>
        <a:off x="2321473" y="2516533"/>
        <a:ext cx="369653" cy="431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A3C90-08A7-4C4F-9765-25EF2ADA2C26}" type="datetimeFigureOut">
              <a:rPr lang="es-CL" smtClean="0"/>
              <a:t>19-11-2016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599EA-3C95-46C0-99A8-B5EBCBCDB69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6171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¿Quiénes somos?</a:t>
            </a:r>
          </a:p>
          <a:p>
            <a:r>
              <a:rPr lang="es-CL" dirty="0"/>
              <a:t>Buenas tardes, somos el grupo 1 y vamos a presentar la iteración 2 de nuestro proyecto Centro médico Hipócrates. </a:t>
            </a:r>
          </a:p>
          <a:p>
            <a:r>
              <a:rPr lang="es-CL" dirty="0"/>
              <a:t>Nuestro grupo está compuesto por: Elías Baeza, Gonzalo López, Tomás Muñiz, Pablo de la </a:t>
            </a:r>
            <a:r>
              <a:rPr lang="es-CL" dirty="0" err="1"/>
              <a:t>Sotta</a:t>
            </a:r>
            <a:r>
              <a:rPr lang="es-CL" dirty="0"/>
              <a:t> y Fabián </a:t>
            </a:r>
            <a:r>
              <a:rPr lang="es-CL" u="sng" dirty="0"/>
              <a:t>Jaque</a:t>
            </a:r>
            <a:r>
              <a:rPr lang="es-CL" dirty="0"/>
              <a:t>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59927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2151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79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Después de las entrevistas con el cliente y la captura de requerimientos nosotros nos dimos cuenta que los principales procesos del negocio son: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Administrar horas agendadas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Pagar honorarios de médicos periódicamente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fichas médicas de todos los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Mejorar el acceso a la información al personal médico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Mantener las cajas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Entregar resultados de exámenes a pacientes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Consultar estado de los seguros de los pacientes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6803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equipo está compuesto por: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Fabián Jaque: jefe de proyecto, diseñador de prototipos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Tomás Muñiz: desarrollador Java e ingeniero de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Elías Baeza: ingeniero de </a:t>
            </a:r>
            <a:r>
              <a:rPr lang="es-CL" dirty="0" err="1"/>
              <a:t>testing</a:t>
            </a:r>
            <a:r>
              <a:rPr lang="es-CL" dirty="0"/>
              <a:t> y encargado de documentación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Gonzalo López: programador Oracle y .NET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Pablo de la </a:t>
            </a:r>
            <a:r>
              <a:rPr lang="es-CL" dirty="0" err="1"/>
              <a:t>Sotta</a:t>
            </a:r>
            <a:r>
              <a:rPr lang="es-CL" dirty="0"/>
              <a:t>: arquitectura e ingeniero de procesos.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7196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1983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55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proyecto está siendo desarrollado en tres iteraciones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0170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2717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882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8721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6014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9802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79586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737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Bases de datos</a:t>
            </a:r>
            <a:r>
              <a:rPr lang="es-CL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db_cmh</a:t>
            </a:r>
            <a:r>
              <a:rPr lang="es-CL" dirty="0"/>
              <a:t> alimenta la página web y la aplicación de escritorio. Es una base de datos transaccional.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db_seguro</a:t>
            </a:r>
            <a:r>
              <a:rPr lang="es-CL" dirty="0"/>
              <a:t>: alimenta el </a:t>
            </a:r>
            <a:r>
              <a:rPr lang="es-CL" dirty="0" err="1"/>
              <a:t>webservice</a:t>
            </a:r>
            <a:r>
              <a:rPr lang="es-CL" dirty="0"/>
              <a:t> del seguro, para simular los proveedores de seguro</a:t>
            </a:r>
          </a:p>
          <a:p>
            <a:endParaRPr lang="es-CL" dirty="0"/>
          </a:p>
          <a:p>
            <a:r>
              <a:rPr lang="es-CL" b="1" dirty="0" err="1"/>
              <a:t>WebApp</a:t>
            </a:r>
            <a:r>
              <a:rPr lang="es-CL" dirty="0"/>
              <a:t>: aplicación web escrita en Java. Encargada de ofrecer la totalidad de las funciones de cara al paciente.</a:t>
            </a:r>
          </a:p>
          <a:p>
            <a:endParaRPr lang="es-CL" dirty="0"/>
          </a:p>
          <a:p>
            <a:r>
              <a:rPr lang="es-CL" b="1" dirty="0"/>
              <a:t>Terminal</a:t>
            </a:r>
            <a:r>
              <a:rPr lang="es-CL" dirty="0"/>
              <a:t>: aplicación de escritorio escrita en </a:t>
            </a:r>
            <a:r>
              <a:rPr lang="es-CL" dirty="0" err="1"/>
              <a:t>.Net</a:t>
            </a:r>
            <a:r>
              <a:rPr lang="es-CL" dirty="0"/>
              <a:t>. Esta se encarga de ofrecer la totalidad de las funciones de cara al personal del centro médico, tanto personal médico como funcionarios.</a:t>
            </a:r>
          </a:p>
          <a:p>
            <a:endParaRPr lang="es-CL" dirty="0"/>
          </a:p>
          <a:p>
            <a:r>
              <a:rPr lang="es-CL" b="1" dirty="0" err="1"/>
              <a:t>Payment_service</a:t>
            </a:r>
            <a:r>
              <a:rPr lang="es-CL" dirty="0"/>
              <a:t>: aplicación tipo servicio, encargada de pagar los honorarios a los médicos sin intervención humana de forma periódica. Escrito en Java.</a:t>
            </a:r>
          </a:p>
          <a:p>
            <a:endParaRPr lang="es-CL" dirty="0"/>
          </a:p>
          <a:p>
            <a:r>
              <a:rPr lang="es-CL" b="1" dirty="0" err="1"/>
              <a:t>SeguroWS</a:t>
            </a:r>
            <a:r>
              <a:rPr lang="es-CL" dirty="0"/>
              <a:t>: </a:t>
            </a:r>
            <a:r>
              <a:rPr lang="es-CL" dirty="0" err="1"/>
              <a:t>endpoint</a:t>
            </a:r>
            <a:r>
              <a:rPr lang="es-CL" dirty="0"/>
              <a:t> de </a:t>
            </a:r>
            <a:r>
              <a:rPr lang="es-CL" dirty="0" err="1"/>
              <a:t>webservice</a:t>
            </a:r>
            <a:r>
              <a:rPr lang="es-CL" dirty="0"/>
              <a:t> SOAP escrito en .NET utilizando WCF para simular integración con los sistemas de proveedores de seguros.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29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Para modelar la base de datos y generar los scripts DDL utilizamos Enterprise </a:t>
            </a:r>
            <a:r>
              <a:rPr lang="es-CL" dirty="0" err="1"/>
              <a:t>Architect</a:t>
            </a:r>
            <a:r>
              <a:rPr lang="es-CL" dirty="0"/>
              <a:t> 11. </a:t>
            </a:r>
          </a:p>
          <a:p>
            <a:r>
              <a:rPr lang="es-CL" dirty="0"/>
              <a:t>La base de datos fue diseñada respetando la forma normal 3. </a:t>
            </a:r>
          </a:p>
          <a:p>
            <a:r>
              <a:rPr lang="es-CL" dirty="0"/>
              <a:t>Las tablas están debidamente documentadas en un diccionario de datos.</a:t>
            </a:r>
          </a:p>
          <a:p>
            <a:endParaRPr lang="es-CL" dirty="0"/>
          </a:p>
          <a:p>
            <a:r>
              <a:rPr lang="es-CL" dirty="0"/>
              <a:t>Para comprobar que la base de datos es suficiente creamos una matriz de trazabilidad tabla-caso de uso.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40037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La nomenclatura que utilizamos fue: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DAL: Data </a:t>
            </a:r>
            <a:r>
              <a:rPr lang="es-CL" dirty="0" err="1"/>
              <a:t>access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, controla la persistencia en cada componente.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BL: </a:t>
            </a:r>
            <a:r>
              <a:rPr lang="es-CL" dirty="0" err="1"/>
              <a:t>bussiness</a:t>
            </a:r>
            <a:r>
              <a:rPr lang="es-CL" dirty="0"/>
              <a:t> </a:t>
            </a:r>
            <a:r>
              <a:rPr lang="es-CL" dirty="0" err="1"/>
              <a:t>layer</a:t>
            </a:r>
            <a:r>
              <a:rPr lang="es-CL" dirty="0"/>
              <a:t>: contiene toda la lógica del negocio y las validaciones back-</a:t>
            </a:r>
            <a:r>
              <a:rPr lang="es-CL" dirty="0" err="1"/>
              <a:t>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UI: </a:t>
            </a:r>
            <a:r>
              <a:rPr lang="es-CL" dirty="0" err="1"/>
              <a:t>User</a:t>
            </a:r>
            <a:r>
              <a:rPr lang="es-CL" dirty="0"/>
              <a:t> Interface: no implementado. Contiene la lógica de la interfaz de usuario y las validaciones del lado del cliente.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 err="1"/>
              <a:t>Tests</a:t>
            </a:r>
            <a:r>
              <a:rPr lang="es-CL" dirty="0"/>
              <a:t>: Pruebas de la capa de negocio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59651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Nuestra metodología de construcción es el TDD o test </a:t>
            </a:r>
            <a:r>
              <a:rPr lang="es-CL" dirty="0" err="1"/>
              <a:t>driven</a:t>
            </a:r>
            <a:r>
              <a:rPr lang="es-CL" dirty="0"/>
              <a:t> </a:t>
            </a:r>
            <a:r>
              <a:rPr lang="es-CL" dirty="0" err="1"/>
              <a:t>development</a:t>
            </a:r>
            <a:r>
              <a:rPr lang="es-CL" dirty="0"/>
              <a:t>. Esta metodología consiste en los siguientes pasos:</a:t>
            </a:r>
          </a:p>
          <a:p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la interfaz del método a implementar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el método del test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Declarar los casos de pruebas e implementar la lógica de la prueba.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Comprobar de que todas las pruebas están fallando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Implementar e iterar sobre el método hasta que pase todas las pruebas.</a:t>
            </a:r>
          </a:p>
          <a:p>
            <a:endParaRPr lang="es-CL" dirty="0"/>
          </a:p>
          <a:p>
            <a:r>
              <a:rPr lang="es-CL" dirty="0"/>
              <a:t>Esta metodología ayuda a la completitud de las pruebas, a imaginar casos de prueba de forma más flexible y en general aumenta la calidad del código </a:t>
            </a:r>
            <a:r>
              <a:rPr lang="es-CL" dirty="0" err="1"/>
              <a:t>construído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59041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/>
              <a:t>Se hizo una prueba de concepto de la propuesta inicial de arquitectura, cuyos resultados nos mostraron que el tiempo de desarrollo habría sido mucho más largo de lo planificado y por ende el proyecto habría sido más costoso. Siguiendo el procedimiento de control de cambios, creamos un documento RFC para alterar la arquitectura y creamos una más sencilla. El impacto de este cambio en la calendarización del proyecto fue nulo.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9021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663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 esta presentación hablaremos de:</a:t>
            </a:r>
          </a:p>
          <a:p>
            <a:endParaRPr lang="es-CL" dirty="0"/>
          </a:p>
          <a:p>
            <a:r>
              <a:rPr lang="es-CL" dirty="0"/>
              <a:t>Nuestro cliente y su problema</a:t>
            </a:r>
          </a:p>
          <a:p>
            <a:endParaRPr lang="es-CL" dirty="0"/>
          </a:p>
          <a:p>
            <a:r>
              <a:rPr lang="es-CL" dirty="0"/>
              <a:t>Iteración 1: Planificación</a:t>
            </a:r>
            <a:r>
              <a:rPr lang="es-CL" baseline="0" dirty="0"/>
              <a:t> del proyecto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Alcance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Organización del equipo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Calendarización y entregables</a:t>
            </a:r>
            <a:endParaRPr lang="es-CL" u="sng" dirty="0"/>
          </a:p>
          <a:p>
            <a:endParaRPr lang="es-CL" dirty="0"/>
          </a:p>
          <a:p>
            <a:r>
              <a:rPr lang="es-CL" dirty="0"/>
              <a:t>Iteración 2: Diseño y construcción del </a:t>
            </a:r>
            <a:r>
              <a:rPr lang="es-CL" dirty="0" err="1"/>
              <a:t>backend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Arquitectura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clases, construcción y </a:t>
            </a:r>
            <a:r>
              <a:rPr lang="es-CL" dirty="0" err="1"/>
              <a:t>testing</a:t>
            </a:r>
            <a:endParaRPr lang="es-CL" dirty="0"/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Modelo de datos.</a:t>
            </a: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407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Centro Médico </a:t>
            </a:r>
            <a:r>
              <a:rPr lang="es-CL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hipócrates</a:t>
            </a:r>
            <a:r>
              <a:rPr lang="es-CL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una institución que ofrece servicios de salud. </a:t>
            </a:r>
          </a:p>
          <a:p>
            <a:endParaRPr lang="es-CL" sz="3200" dirty="0"/>
          </a:p>
          <a:p>
            <a:r>
              <a:rPr lang="es-CL" sz="3200" dirty="0"/>
              <a:t>Estos servicios consisten en: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Consultas médicas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</a:t>
            </a:r>
            <a:r>
              <a:rPr lang="es-CL" sz="3200" dirty="0" err="1"/>
              <a:t>imagenología</a:t>
            </a:r>
            <a:endParaRPr lang="es-CL" sz="3200" dirty="0"/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Exámenes de laboratorio</a:t>
            </a:r>
          </a:p>
          <a:p>
            <a:endParaRPr lang="es-CL" sz="3200" dirty="0"/>
          </a:p>
          <a:p>
            <a:r>
              <a:rPr lang="es-CL" sz="3200" dirty="0"/>
              <a:t>También realizan actividades suplementarias a estos servicios: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Toma de horas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Entrega de exámenes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fichas médicas</a:t>
            </a:r>
          </a:p>
          <a:p>
            <a:endParaRPr lang="es-CL" sz="3200" dirty="0"/>
          </a:p>
          <a:p>
            <a:r>
              <a:rPr lang="es-CL" sz="3200" dirty="0"/>
              <a:t>Adicionalmente realizan las siguientes actividades administrativas: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Pago de honorarios a médicos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Registro de cajas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Mantención de inventarios</a:t>
            </a:r>
          </a:p>
          <a:p>
            <a:pPr marL="514350" indent="-514350">
              <a:buFont typeface="+mj-lt"/>
              <a:buAutoNum type="arabicPeriod"/>
            </a:pPr>
            <a:r>
              <a:rPr lang="es-CL" sz="3200" dirty="0"/>
              <a:t>Manejo de horarios de trabajo</a:t>
            </a:r>
          </a:p>
          <a:p>
            <a:endParaRPr lang="es-ES_tradnl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781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El cliente nos encargó definir procesos estandarizados.</a:t>
            </a:r>
          </a:p>
          <a:p>
            <a:endParaRPr lang="es-CL" dirty="0"/>
          </a:p>
          <a:p>
            <a:r>
              <a:rPr lang="es-CL" dirty="0"/>
              <a:t>El cliente nos encargó crear una solución de software que ayude a mejorar: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pérdida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La comunicación ineficiente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Inconsistencia de datos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Errores en los procesos financieros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358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Actualmente, el centro médico utiliza medios análogos para el almacenamiento, transmisión y búsqueda de información relevante para los procesos mencionados. En otras palabras, todo lo manejan con papeles. A esta situación se suma el reciente aumento en el volumen de pacientes.</a:t>
            </a:r>
          </a:p>
          <a:p>
            <a:endParaRPr lang="es-CL" dirty="0"/>
          </a:p>
          <a:p>
            <a:r>
              <a:rPr lang="es-CL" dirty="0"/>
              <a:t>Estos factores contribuyen a: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El tiempo excesivo de espera se traduce en una mala experiencia para el paciente.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pacientes reciben información imprecisa e inconsistente con respecto a sus atenciones médicas, lo que les provoca incertidumbre</a:t>
            </a:r>
          </a:p>
          <a:p>
            <a:pPr marL="228600" indent="-228600">
              <a:buFont typeface="+mj-lt"/>
              <a:buAutoNum type="arabicPeriod"/>
            </a:pPr>
            <a:r>
              <a:rPr lang="es-CL" dirty="0"/>
              <a:t>Los procesos financieros del centro médico sufren de una tasa error considerada alta por la gerencias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464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100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599EA-3C95-46C0-99A8-B5EBCBCDB69B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2618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5C9D5-1059-417C-933B-079D684B6386}" type="datetime1">
              <a:rPr lang="es-CL" smtClean="0"/>
              <a:t>19-11-2016</a:t>
            </a:fld>
            <a:endParaRPr lang="es-C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398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0E4C-398C-460E-BAB2-2CA54AE1728D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250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03C6-1909-4781-971E-116AFD440A10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150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ED30-8343-49F5-A66D-C88BB0DF3F98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248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ECD7B-FFF3-4FF8-AAE9-DF516B8429F0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5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6FD1-7923-4D70-9EDC-F33CED2E88B0}" type="datetime1">
              <a:rPr lang="es-CL" smtClean="0"/>
              <a:t>19-11-2016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30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6DFA-3945-4E01-A82F-05D34E7C69EF}" type="datetime1">
              <a:rPr lang="es-CL" smtClean="0"/>
              <a:t>19-11-2016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409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C4F69-2838-42FA-8DBD-EC78C746AC4D}" type="datetime1">
              <a:rPr lang="es-CL" smtClean="0"/>
              <a:t>19-11-2016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8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EB1EE-80D2-40B9-84CD-27545A9BFEA4}" type="datetime1">
              <a:rPr lang="es-CL" smtClean="0"/>
              <a:t>19-11-2016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827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91AB1-5E7F-4428-BF74-71643B6F22AD}" type="datetime1">
              <a:rPr lang="es-CL" smtClean="0"/>
              <a:t>19-11-2016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692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66E1C-99D9-459A-8191-EBC25BE06DF5}" type="datetime1">
              <a:rPr lang="es-CL" smtClean="0"/>
              <a:t>19-11-2016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66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9FB8A2EC-9F2E-49B3-BC1D-41B8951AFF83}" type="datetime1">
              <a:rPr lang="es-CL" smtClean="0"/>
              <a:t>19-11-2016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66B77C49-310C-4D67-A641-7D2CCF3E3B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603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8.jpe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120717"/>
          </a:xfrm>
        </p:spPr>
        <p:txBody>
          <a:bodyPr>
            <a:normAutofit/>
          </a:bodyPr>
          <a:lstStyle/>
          <a:p>
            <a:r>
              <a:rPr lang="es-CL" dirty="0"/>
              <a:t>Proyecto “Centro médico Hipócrates”: Iteración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</a:rPr>
              <a:t>Portafolio de título 2016-2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Docente: Vicente Aranda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Alumnos</a:t>
            </a:r>
            <a:r>
              <a:rPr lang="es-CL">
                <a:solidFill>
                  <a:schemeClr val="tx1"/>
                </a:solidFill>
              </a:rPr>
              <a:t>: Elías </a:t>
            </a:r>
            <a:r>
              <a:rPr lang="es-CL" dirty="0">
                <a:solidFill>
                  <a:schemeClr val="tx1"/>
                </a:solidFill>
              </a:rPr>
              <a:t>Baeza, Pablo de la Sotta, </a:t>
            </a:r>
          </a:p>
          <a:p>
            <a:pPr algn="r"/>
            <a:r>
              <a:rPr lang="es-CL" dirty="0">
                <a:solidFill>
                  <a:schemeClr val="tx1"/>
                </a:solidFill>
              </a:rPr>
              <a:t>Fabián Jaque, Gonzalo López, Tomás Muñiz</a:t>
            </a:r>
          </a:p>
        </p:txBody>
      </p:sp>
      <p:pic>
        <p:nvPicPr>
          <p:cNvPr id="102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9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 general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_tradnl" sz="5400" dirty="0"/>
              <a:t>Mejorar los resultados de los procesos del centro médico Hipócrates mediante una solución integrada de software.</a:t>
            </a:r>
            <a:endParaRPr lang="es-CL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9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58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el tiempo empleado en el pago de honorarios en al menos un 50% del tiempo de ejecución.</a:t>
            </a:r>
            <a:endParaRPr lang="es-CL" sz="40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4000" dirty="0">
                <a:ea typeface="Calibri" panose="020F0502020204030204" pitchFamily="34" charset="0"/>
                <a:cs typeface="Calibri" panose="020F0502020204030204" pitchFamily="34" charset="0"/>
              </a:rPr>
              <a:t>Reducir la incertidumbre de pacientes frente a sus atenciones y sus resultados al menos a un 2%.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10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10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específicos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Autofit/>
          </a:bodyPr>
          <a:lstStyle/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Asegurar la confiabilidad de la información de las cajas de pago en al menos un 99%.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211455" algn="just">
              <a:spcAft>
                <a:spcPts val="0"/>
              </a:spcAft>
            </a:pPr>
            <a:r>
              <a:rPr lang="es-ES_tradnl" sz="3600" dirty="0">
                <a:ea typeface="Calibri" panose="020F0502020204030204" pitchFamily="34" charset="0"/>
                <a:cs typeface="Calibri" panose="020F0502020204030204" pitchFamily="34" charset="0"/>
              </a:rPr>
              <a:t>Incrementar información de detalle de procedimientos de médicos, enfermeros y/o tecnólogos en al menos un 99% de las ocasiones. </a:t>
            </a:r>
            <a:endParaRPr lang="es-CL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Requerimientos del negocio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280334" cy="4343400"/>
          </a:xfrm>
        </p:spPr>
        <p:txBody>
          <a:bodyPr>
            <a:noAutofit/>
          </a:bodyPr>
          <a:lstStyle/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Administrar horas agendadas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Pagar honorarios de médicos periódicamente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fichas médicas de todos los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Mejorar el acceso a la información al personal médico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Mantener las cajas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Entregar resultados de exámenes a pacientes</a:t>
            </a:r>
            <a:endParaRPr lang="es-CL" sz="2800" i="1" dirty="0"/>
          </a:p>
          <a:p>
            <a:pPr marL="627063" lvl="3" indent="-514350" fontAlgn="base">
              <a:buFont typeface="+mj-lt"/>
              <a:buAutoNum type="arabicPeriod"/>
            </a:pPr>
            <a:r>
              <a:rPr lang="es-CL" sz="2800" dirty="0"/>
              <a:t>Consultar estado de los seguros de los pacientes</a:t>
            </a:r>
            <a:endParaRPr lang="es-CL" sz="2800" i="1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2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Organización del equipo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343400"/>
          </a:xfrm>
        </p:spPr>
        <p:txBody>
          <a:bodyPr>
            <a:normAutofit/>
          </a:bodyPr>
          <a:lstStyle/>
          <a:p>
            <a:r>
              <a:rPr lang="es-CL" sz="3200" dirty="0"/>
              <a:t>Fabián Jaque</a:t>
            </a:r>
          </a:p>
          <a:p>
            <a:r>
              <a:rPr lang="es-CL" sz="3200" dirty="0"/>
              <a:t>Tomás Muñiz</a:t>
            </a:r>
          </a:p>
          <a:p>
            <a:r>
              <a:rPr lang="es-CL" sz="3200" dirty="0"/>
              <a:t>Elías Baeza</a:t>
            </a:r>
          </a:p>
          <a:p>
            <a:r>
              <a:rPr lang="es-CL" sz="3200" dirty="0"/>
              <a:t>Gonzalo López</a:t>
            </a:r>
          </a:p>
          <a:p>
            <a:r>
              <a:rPr lang="es-CL" sz="3200" dirty="0"/>
              <a:t>Pablo de la </a:t>
            </a:r>
            <a:r>
              <a:rPr lang="es-CL" sz="3200" dirty="0" err="1"/>
              <a:t>Sotta</a:t>
            </a:r>
            <a:endParaRPr lang="es-CL" sz="3200" dirty="0"/>
          </a:p>
          <a:p>
            <a:pPr marL="0" marR="211455" lvl="0" indent="0" algn="just">
              <a:spcAft>
                <a:spcPts val="0"/>
              </a:spcAft>
              <a:buNone/>
            </a:pPr>
            <a:endParaRPr lang="es-CL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6173175" y="2408022"/>
            <a:ext cx="456843" cy="5657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888172"/>
            <a:ext cx="469911" cy="44761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6078126" y="4004505"/>
            <a:ext cx="1634833" cy="2649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3220199"/>
            <a:ext cx="416388" cy="4694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2492554"/>
            <a:ext cx="469911" cy="52982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3171388"/>
            <a:ext cx="492907" cy="49290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4" y="1801152"/>
            <a:ext cx="492907" cy="49290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81" y="4425481"/>
            <a:ext cx="575325" cy="57532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" t="12903" r="4809" b="23574"/>
          <a:stretch/>
        </p:blipFill>
        <p:spPr>
          <a:xfrm>
            <a:off x="6078126" y="4406967"/>
            <a:ext cx="785745" cy="55875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41" y="1828801"/>
            <a:ext cx="492336" cy="4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1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1872" y="2503715"/>
            <a:ext cx="8934688" cy="28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"/>
          <p:cNvSpPr txBox="1"/>
          <p:nvPr/>
        </p:nvSpPr>
        <p:spPr>
          <a:xfrm>
            <a:off x="3609885" y="5570537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3: Carta Gantt: Primera iteración</a:t>
            </a:r>
          </a:p>
        </p:txBody>
      </p:sp>
    </p:spTree>
    <p:extLst>
      <p:ext uri="{BB962C8B-B14F-4D97-AF65-F5344CB8AC3E}">
        <p14:creationId xmlns:p14="http://schemas.microsoft.com/office/powerpoint/2010/main" val="21789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1830" y="1911456"/>
            <a:ext cx="7948703" cy="39523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2"/>
          <p:cNvSpPr txBox="1"/>
          <p:nvPr/>
        </p:nvSpPr>
        <p:spPr>
          <a:xfrm>
            <a:off x="3676850" y="5987534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4: Carta Gantt: Segunda iteración</a:t>
            </a:r>
          </a:p>
        </p:txBody>
      </p:sp>
    </p:spTree>
    <p:extLst>
      <p:ext uri="{BB962C8B-B14F-4D97-AF65-F5344CB8AC3E}">
        <p14:creationId xmlns:p14="http://schemas.microsoft.com/office/powerpoint/2010/main" val="14212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Calendarización y entregables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16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61872" y="2757752"/>
            <a:ext cx="9186585" cy="2508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"/>
          <p:cNvSpPr txBox="1"/>
          <p:nvPr/>
        </p:nvSpPr>
        <p:spPr>
          <a:xfrm>
            <a:off x="3735833" y="5570537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5: Carta Gantt: Tercera iteración</a:t>
            </a:r>
          </a:p>
        </p:txBody>
      </p:sp>
    </p:spTree>
    <p:extLst>
      <p:ext uri="{BB962C8B-B14F-4D97-AF65-F5344CB8AC3E}">
        <p14:creationId xmlns:p14="http://schemas.microsoft.com/office/powerpoint/2010/main" val="375145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2: </a:t>
            </a:r>
            <a:br>
              <a:rPr lang="es-CL" dirty="0"/>
            </a:br>
            <a:r>
              <a:rPr lang="es-CL" dirty="0"/>
              <a:t>Diseño y construcción back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17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93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59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18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2790291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5831260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15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91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3822756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7698907" y="5478930"/>
            <a:ext cx="1104173" cy="1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sz="3200" dirty="0"/>
              <a:t>Cliente y problemática</a:t>
            </a:r>
          </a:p>
          <a:p>
            <a:r>
              <a:rPr lang="es-ES_tradnl" sz="3200" dirty="0"/>
              <a:t>Iteración 1: Planificación del proyecto</a:t>
            </a:r>
            <a:endParaRPr lang="es-ES_tradnl" sz="3000" dirty="0"/>
          </a:p>
          <a:p>
            <a:pPr lvl="1"/>
            <a:r>
              <a:rPr lang="es-ES_tradnl" sz="3000" dirty="0"/>
              <a:t>Alcance</a:t>
            </a:r>
          </a:p>
          <a:p>
            <a:pPr lvl="1"/>
            <a:r>
              <a:rPr lang="es-ES_tradnl" sz="3000" dirty="0"/>
              <a:t>Organización del equipo</a:t>
            </a:r>
          </a:p>
          <a:p>
            <a:pPr lvl="1"/>
            <a:r>
              <a:rPr lang="es-ES_tradnl" sz="3000" dirty="0"/>
              <a:t>Calendarización y entregables</a:t>
            </a:r>
            <a:endParaRPr lang="es-ES_tradnl" sz="2800" dirty="0"/>
          </a:p>
          <a:p>
            <a:r>
              <a:rPr lang="es-ES_tradnl" sz="3200" dirty="0"/>
              <a:t>Iteración 2: Diseño y construcción de </a:t>
            </a:r>
            <a:r>
              <a:rPr lang="es-ES_tradnl" sz="3200" dirty="0" err="1"/>
              <a:t>backend</a:t>
            </a:r>
            <a:endParaRPr lang="es-ES_tradnl" sz="3200" dirty="0"/>
          </a:p>
          <a:p>
            <a:pPr lvl="1"/>
            <a:r>
              <a:rPr lang="es-ES_tradnl" sz="3000" dirty="0"/>
              <a:t>Arquitectura</a:t>
            </a:r>
          </a:p>
          <a:p>
            <a:pPr lvl="1"/>
            <a:r>
              <a:rPr lang="es-ES_tradnl" sz="3000" dirty="0"/>
              <a:t>Modelo de clases, construcción y </a:t>
            </a:r>
            <a:r>
              <a:rPr lang="es-ES_tradnl" sz="3000" dirty="0" err="1"/>
              <a:t>testing</a:t>
            </a:r>
            <a:endParaRPr lang="es-ES_tradnl" sz="3000" dirty="0"/>
          </a:p>
          <a:p>
            <a:pPr lvl="1"/>
            <a:r>
              <a:rPr lang="es-ES_tradnl" sz="3000" dirty="0"/>
              <a:t>Modelo de datos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1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36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19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3924114" y="1965799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25" y="2412422"/>
            <a:ext cx="955492" cy="11448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8" y="2144369"/>
            <a:ext cx="1143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20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5105302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68" y="3703595"/>
            <a:ext cx="2902346" cy="27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21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6450748" y="2021091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93" y="1894423"/>
            <a:ext cx="1843414" cy="17681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3" y="4004677"/>
            <a:ext cx="1357938" cy="25698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3" y="3933066"/>
            <a:ext cx="1160059" cy="27131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46" y="4057884"/>
            <a:ext cx="1023844" cy="240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22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3" name="Frame 12"/>
          <p:cNvSpPr/>
          <p:nvPr/>
        </p:nvSpPr>
        <p:spPr>
          <a:xfrm>
            <a:off x="8948732" y="2078396"/>
            <a:ext cx="2005780" cy="42614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97" y="2078396"/>
            <a:ext cx="1599315" cy="1599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0" y="4527755"/>
            <a:ext cx="1650150" cy="16501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2" y="4395020"/>
            <a:ext cx="1650150" cy="1650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84" y="4588089"/>
            <a:ext cx="1619413" cy="145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9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despliegue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4" y="1775946"/>
            <a:ext cx="7142828" cy="45638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23</a:t>
            </a:fld>
            <a:endParaRPr lang="es-ES_tradnl" dirty="0"/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4486356" y="2705588"/>
            <a:ext cx="643166" cy="79653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527325" y="5078582"/>
            <a:ext cx="643166" cy="79653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80" y="2871392"/>
            <a:ext cx="633406" cy="60335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56" y="2953941"/>
            <a:ext cx="633406" cy="60335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5518821" y="5421624"/>
            <a:ext cx="1104173" cy="17897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23" r="4507" b="27944"/>
          <a:stretch/>
        </p:blipFill>
        <p:spPr>
          <a:xfrm>
            <a:off x="9394972" y="5478930"/>
            <a:ext cx="1104173" cy="178971"/>
          </a:xfrm>
          <a:prstGeom prst="rect">
            <a:avLst/>
          </a:prstGeom>
        </p:spPr>
      </p:pic>
      <p:sp>
        <p:nvSpPr>
          <p:cNvPr id="17" name="Frame 16"/>
          <p:cNvSpPr/>
          <p:nvPr/>
        </p:nvSpPr>
        <p:spPr>
          <a:xfrm>
            <a:off x="7017389" y="4363538"/>
            <a:ext cx="2005780" cy="197628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2" y="4066676"/>
            <a:ext cx="2249642" cy="21055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73" y="1744443"/>
            <a:ext cx="2159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datos</a:t>
            </a:r>
            <a:br>
              <a:rPr lang="es-ES_tradnl" dirty="0"/>
            </a:b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24</a:t>
            </a:fld>
            <a:endParaRPr lang="es-CL"/>
          </a:p>
        </p:txBody>
      </p:sp>
      <p:sp>
        <p:nvSpPr>
          <p:cNvPr id="7" name="TextBox 6"/>
          <p:cNvSpPr txBox="1"/>
          <p:nvPr/>
        </p:nvSpPr>
        <p:spPr>
          <a:xfrm>
            <a:off x="3899606" y="6099730"/>
            <a:ext cx="441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7: Extracto del Modelo de datos de CMH.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806" y="1691322"/>
            <a:ext cx="9378769" cy="39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25</a:t>
            </a:fld>
            <a:endParaRPr lang="es-ES_trad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Diccionario de datos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3461" y="6099730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dirty="0"/>
              <a:t>Fig. 9: Diccionario de datos de tabla Paciente</a:t>
            </a:r>
          </a:p>
        </p:txBody>
      </p:sp>
      <p:pic>
        <p:nvPicPr>
          <p:cNvPr id="6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94" y="1775946"/>
            <a:ext cx="6545973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5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 de clases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26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60" y="1905000"/>
            <a:ext cx="4267200" cy="4267200"/>
          </a:xfrm>
          <a:prstGeom prst="rect">
            <a:avLst/>
          </a:prstGeom>
        </p:spPr>
      </p:pic>
      <p:pic>
        <p:nvPicPr>
          <p:cNvPr id="6" name="Imagen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6252" r="20360" b="14533"/>
          <a:stretch/>
        </p:blipFill>
        <p:spPr>
          <a:xfrm>
            <a:off x="7421466" y="1775946"/>
            <a:ext cx="1795988" cy="2224264"/>
          </a:xfrm>
          <a:prstGeom prst="rect">
            <a:avLst/>
          </a:prstGeom>
        </p:spPr>
      </p:pic>
      <p:pic>
        <p:nvPicPr>
          <p:cNvPr id="7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60" y="4250267"/>
            <a:ext cx="1800094" cy="17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7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Metodología orientada a </a:t>
            </a:r>
            <a:r>
              <a:rPr lang="es-ES_tradnl" dirty="0" err="1"/>
              <a:t>testing</a:t>
            </a:r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ES_tradnl" smtClean="0"/>
              <a:t>27</a:t>
            </a:fld>
            <a:endParaRPr lang="es-ES_tradnl" dirty="0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992563441"/>
              </p:ext>
            </p:extLst>
          </p:nvPr>
        </p:nvGraphicFramePr>
        <p:xfrm>
          <a:off x="2266817" y="1270001"/>
          <a:ext cx="7198916" cy="490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638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412" y="2801423"/>
            <a:ext cx="9692640" cy="1397124"/>
          </a:xfrm>
        </p:spPr>
        <p:txBody>
          <a:bodyPr>
            <a:normAutofit/>
          </a:bodyPr>
          <a:lstStyle/>
          <a:p>
            <a:r>
              <a:rPr lang="es-CL" dirty="0"/>
              <a:t>Iteración 3: </a:t>
            </a:r>
            <a:br>
              <a:rPr lang="es-CL" dirty="0"/>
            </a:br>
            <a:r>
              <a:rPr lang="es-CL" dirty="0"/>
              <a:t>Construcción de vistas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81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Iteración 2: Diseño y construcción de </a:t>
            </a:r>
            <a:r>
              <a:rPr lang="es-ES_tradnl" sz="3200" dirty="0" err="1"/>
              <a:t>backend</a:t>
            </a:r>
            <a:endParaRPr lang="es-ES_tradnl" sz="3200" dirty="0"/>
          </a:p>
          <a:p>
            <a:pPr lvl="1"/>
            <a:r>
              <a:rPr lang="es-ES_tradnl" sz="3000" dirty="0"/>
              <a:t>Arquitectura</a:t>
            </a:r>
          </a:p>
          <a:p>
            <a:pPr lvl="1"/>
            <a:r>
              <a:rPr lang="es-ES_tradnl" sz="3000" dirty="0"/>
              <a:t>Modelo de clases, construcción y </a:t>
            </a:r>
            <a:r>
              <a:rPr lang="es-ES_tradnl" sz="3000" dirty="0" err="1"/>
              <a:t>testing</a:t>
            </a:r>
            <a:endParaRPr lang="es-ES_tradnl" sz="3000" dirty="0"/>
          </a:p>
          <a:p>
            <a:pPr lvl="1"/>
            <a:r>
              <a:rPr lang="es-ES_tradnl" sz="3000" dirty="0"/>
              <a:t>Modelo de datos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36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29</a:t>
            </a:fld>
            <a:endParaRPr lang="es-CL"/>
          </a:p>
        </p:txBody>
      </p:sp>
      <p:pic>
        <p:nvPicPr>
          <p:cNvPr id="1026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22" y="2037646"/>
            <a:ext cx="2785031" cy="21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computer  dra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92" y="4512656"/>
            <a:ext cx="3223773" cy="219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 rot="20750676">
            <a:off x="4162549" y="3163909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Flecha: a la derecha 8"/>
          <p:cNvSpPr/>
          <p:nvPr/>
        </p:nvSpPr>
        <p:spPr>
          <a:xfrm rot="1153432">
            <a:off x="4028535" y="4822893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30" name="Picture 6" descr="Resultado de imagen para bad col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71" y="3101989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9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6" b="5237"/>
          <a:stretch/>
        </p:blipFill>
        <p:spPr>
          <a:xfrm>
            <a:off x="1261872" y="1691322"/>
            <a:ext cx="9226433" cy="4427220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91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31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0" b="5217"/>
          <a:stretch/>
        </p:blipFill>
        <p:spPr>
          <a:xfrm>
            <a:off x="1261873" y="1691322"/>
            <a:ext cx="9241028" cy="4477150"/>
          </a:xfrm>
        </p:spPr>
      </p:pic>
    </p:spTree>
    <p:extLst>
      <p:ext uri="{BB962C8B-B14F-4D97-AF65-F5344CB8AC3E}">
        <p14:creationId xmlns:p14="http://schemas.microsoft.com/office/powerpoint/2010/main" val="14969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32</a:t>
            </a:fld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3" b="5487"/>
          <a:stretch/>
        </p:blipFill>
        <p:spPr>
          <a:xfrm>
            <a:off x="1261872" y="1691322"/>
            <a:ext cx="9256560" cy="4480878"/>
          </a:xfrm>
        </p:spPr>
      </p:pic>
    </p:spTree>
    <p:extLst>
      <p:ext uri="{BB962C8B-B14F-4D97-AF65-F5344CB8AC3E}">
        <p14:creationId xmlns:p14="http://schemas.microsoft.com/office/powerpoint/2010/main" val="4918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33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6" b="5363"/>
          <a:stretch/>
        </p:blipFill>
        <p:spPr>
          <a:xfrm>
            <a:off x="1261872" y="1691322"/>
            <a:ext cx="9280155" cy="4480878"/>
          </a:xfrm>
        </p:spPr>
      </p:pic>
    </p:spTree>
    <p:extLst>
      <p:ext uri="{BB962C8B-B14F-4D97-AF65-F5344CB8AC3E}">
        <p14:creationId xmlns:p14="http://schemas.microsoft.com/office/powerpoint/2010/main" val="7905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34</a:t>
            </a:fld>
            <a:endParaRPr lang="es-CL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4" b="6132"/>
          <a:stretch/>
        </p:blipFill>
        <p:spPr>
          <a:xfrm>
            <a:off x="1261872" y="1691322"/>
            <a:ext cx="9256561" cy="4433253"/>
          </a:xfrm>
        </p:spPr>
      </p:pic>
    </p:spTree>
    <p:extLst>
      <p:ext uri="{BB962C8B-B14F-4D97-AF65-F5344CB8AC3E}">
        <p14:creationId xmlns:p14="http://schemas.microsoft.com/office/powerpoint/2010/main" val="24369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35</a:t>
            </a:fld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101" b="638"/>
          <a:stretch/>
        </p:blipFill>
        <p:spPr>
          <a:xfrm>
            <a:off x="1261873" y="1691323"/>
            <a:ext cx="9215628" cy="44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36</a:t>
            </a:fld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2" b="6209"/>
          <a:stretch/>
        </p:blipFill>
        <p:spPr>
          <a:xfrm>
            <a:off x="1261872" y="1691322"/>
            <a:ext cx="9209732" cy="4433253"/>
          </a:xfrm>
        </p:spPr>
      </p:pic>
    </p:spTree>
    <p:extLst>
      <p:ext uri="{BB962C8B-B14F-4D97-AF65-F5344CB8AC3E}">
        <p14:creationId xmlns:p14="http://schemas.microsoft.com/office/powerpoint/2010/main" val="48442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de atención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37</a:t>
            </a:fld>
            <a:endParaRPr lang="es-CL"/>
          </a:p>
        </p:txBody>
      </p:sp>
      <p:pic>
        <p:nvPicPr>
          <p:cNvPr id="5" name="Picture 2" descr="Resultado de imagen para hospital dra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472" y="2796591"/>
            <a:ext cx="3209040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/>
          <p:cNvSpPr/>
          <p:nvPr/>
        </p:nvSpPr>
        <p:spPr>
          <a:xfrm>
            <a:off x="4956514" y="3624401"/>
            <a:ext cx="1777732" cy="797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Picture 6" descr="Resultado de imagen para bad co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592" y="2796590"/>
            <a:ext cx="2499637" cy="24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5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pic>
        <p:nvPicPr>
          <p:cNvPr id="5" name="Marcador de contenido 4" descr="Iniciar sesió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13" y="1860460"/>
            <a:ext cx="6352081" cy="4764061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26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3200" dirty="0"/>
              <a:t>Iteración 3: Construcción de vistas</a:t>
            </a:r>
          </a:p>
          <a:p>
            <a:pPr lvl="1"/>
            <a:r>
              <a:rPr lang="es-ES_tradnl" sz="3000" dirty="0"/>
              <a:t>Construcción de las vistas</a:t>
            </a:r>
          </a:p>
          <a:p>
            <a:pPr lvl="1"/>
            <a:r>
              <a:rPr lang="es-ES_tradnl" sz="3000" dirty="0"/>
              <a:t>Ejemplo de agendamiento y atención de paciente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39</a:t>
            </a:fld>
            <a:endParaRPr lang="es-CL"/>
          </a:p>
        </p:txBody>
      </p:sp>
      <p:pic>
        <p:nvPicPr>
          <p:cNvPr id="6" name="Marcador de contenido 5" descr="Iniciar sesió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814" y="1860461"/>
            <a:ext cx="6352081" cy="4764061"/>
          </a:xfrm>
        </p:spPr>
      </p:pic>
    </p:spTree>
    <p:extLst>
      <p:ext uri="{BB962C8B-B14F-4D97-AF65-F5344CB8AC3E}">
        <p14:creationId xmlns:p14="http://schemas.microsoft.com/office/powerpoint/2010/main" val="17967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40</a:t>
            </a:fld>
            <a:endParaRPr lang="es-CL"/>
          </a:p>
        </p:txBody>
      </p:sp>
      <p:pic>
        <p:nvPicPr>
          <p:cNvPr id="8" name="Imagen 7" descr="Inici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89" y="1863968"/>
            <a:ext cx="6347406" cy="47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4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(Operador)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41</a:t>
            </a:fld>
            <a:endParaRPr lang="es-CL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600200" y="4188604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5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7200" dirty="0">
                <a:solidFill>
                  <a:srgbClr val="0070C0"/>
                </a:solidFill>
              </a:rPr>
              <a:t>¡¡¡¡¡¡¡¡¡FALTA AGREGAR IMAGEN DE REGISTRO DE PAGO!!!!!!1!UNO!!!</a:t>
            </a:r>
          </a:p>
        </p:txBody>
      </p:sp>
    </p:spTree>
    <p:extLst>
      <p:ext uri="{BB962C8B-B14F-4D97-AF65-F5344CB8AC3E}">
        <p14:creationId xmlns:p14="http://schemas.microsoft.com/office/powerpoint/2010/main" val="146859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pic>
        <p:nvPicPr>
          <p:cNvPr id="5" name="Marcador de contenido 4" descr="Iniciar sesió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5801784" cy="4351338"/>
          </a:xfr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394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Proceso atención (Médico)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43</a:t>
            </a:fld>
            <a:endParaRPr lang="es-CL"/>
          </a:p>
        </p:txBody>
      </p:sp>
      <p:pic>
        <p:nvPicPr>
          <p:cNvPr id="6" name="Marcador de contenido 5" descr="Iniciar sesión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3" y="1828800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31774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El cliente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69" y="1828800"/>
            <a:ext cx="7735712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4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84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ES_tradnl" sz="3200" dirty="0"/>
          </a:p>
          <a:p>
            <a:endParaRPr lang="es-ES_tradnl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5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2"/>
          <p:cNvSpPr txBox="1"/>
          <p:nvPr/>
        </p:nvSpPr>
        <p:spPr>
          <a:xfrm>
            <a:off x="3458889" y="6180137"/>
            <a:ext cx="335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Fig. 1: Diagrama de Ishikawa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569" y="1760060"/>
            <a:ext cx="7483965" cy="448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6600" dirty="0"/>
              <a:t>Más pacientes</a:t>
            </a:r>
          </a:p>
          <a:p>
            <a:r>
              <a:rPr lang="es-CL" sz="6600" dirty="0"/>
              <a:t>Los procesos administrativos se manejan en papel.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6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Consecuencias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sz="3600" dirty="0"/>
              <a:t>Los tiempos de espera del paciente son largos.</a:t>
            </a:r>
          </a:p>
          <a:p>
            <a:r>
              <a:rPr lang="es-CL" sz="3600" dirty="0"/>
              <a:t>Inconsistencia en los datos entregados al paciente.</a:t>
            </a:r>
          </a:p>
          <a:p>
            <a:r>
              <a:rPr lang="es-CL" sz="3600" dirty="0"/>
              <a:t>Tasa de errores en los procesos financieros considerados altas por la gerencia</a:t>
            </a:r>
            <a:r>
              <a:rPr lang="es-ES_tradnl" sz="3600" dirty="0"/>
              <a:t>.</a:t>
            </a:r>
            <a:endParaRPr lang="es-CL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11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691198"/>
            <a:ext cx="9692640" cy="1397124"/>
          </a:xfrm>
        </p:spPr>
        <p:txBody>
          <a:bodyPr/>
          <a:lstStyle/>
          <a:p>
            <a:r>
              <a:rPr lang="es-CL" dirty="0"/>
              <a:t>Iteración 1: </a:t>
            </a:r>
            <a:br>
              <a:rPr lang="es-CL" dirty="0"/>
            </a:br>
            <a:r>
              <a:rPr lang="es-CL" dirty="0"/>
              <a:t>Planificación del proyecto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6B77C49-310C-4D67-A641-7D2CCF3E3B8A}" type="slidenum">
              <a:rPr lang="es-CL" smtClean="0"/>
              <a:t>8</a:t>
            </a:fld>
            <a:endParaRPr lang="es-CL"/>
          </a:p>
        </p:txBody>
      </p:sp>
      <p:pic>
        <p:nvPicPr>
          <p:cNvPr id="5" name="Picture 2" descr="Resultado de imagen para duo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2" r="19022"/>
          <a:stretch/>
        </p:blipFill>
        <p:spPr bwMode="auto">
          <a:xfrm>
            <a:off x="9023169" y="378822"/>
            <a:ext cx="2001883" cy="52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09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DBDC3E6E-4870-4D94-9613-F2DAA3C327B4}" vid="{FF55C7D5-BDF0-473D-B24D-020A612F4C1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Diapo</Template>
  <TotalTime>806</TotalTime>
  <Words>2330</Words>
  <Application>Microsoft Office PowerPoint</Application>
  <PresentationFormat>Panorámica</PresentationFormat>
  <Paragraphs>342</Paragraphs>
  <Slides>44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Arial</vt:lpstr>
      <vt:lpstr>Calibri</vt:lpstr>
      <vt:lpstr>Century Schoolbook</vt:lpstr>
      <vt:lpstr>Times New Roman</vt:lpstr>
      <vt:lpstr>Wingdings 2</vt:lpstr>
      <vt:lpstr>View</vt:lpstr>
      <vt:lpstr>Proyecto “Centro médico Hipócrates”: Iteración 3</vt:lpstr>
      <vt:lpstr>Agenda</vt:lpstr>
      <vt:lpstr>Agenda</vt:lpstr>
      <vt:lpstr>Agenda</vt:lpstr>
      <vt:lpstr>El cliente</vt:lpstr>
      <vt:lpstr>Problemática</vt:lpstr>
      <vt:lpstr>Problemática</vt:lpstr>
      <vt:lpstr>Consecuencias</vt:lpstr>
      <vt:lpstr>Iteración 1:  Planificación del proyecto</vt:lpstr>
      <vt:lpstr>Objetivo general</vt:lpstr>
      <vt:lpstr>Objetivos específicos</vt:lpstr>
      <vt:lpstr>Objetivos específicos</vt:lpstr>
      <vt:lpstr>Requerimientos del negocio</vt:lpstr>
      <vt:lpstr>Organización del equipo</vt:lpstr>
      <vt:lpstr>Calendarización y entregables</vt:lpstr>
      <vt:lpstr>Calendarización y entregables</vt:lpstr>
      <vt:lpstr>Calendarización y entregables</vt:lpstr>
      <vt:lpstr>Iteración 2:  Diseño y construcción back end</vt:lpstr>
      <vt:lpstr>Modelo de despliegue</vt:lpstr>
      <vt:lpstr>Modelo de despliegue</vt:lpstr>
      <vt:lpstr>Modelo de despliegue</vt:lpstr>
      <vt:lpstr>Modelo de despliegue</vt:lpstr>
      <vt:lpstr>Modelo de despliegue</vt:lpstr>
      <vt:lpstr>Modelo de despliegue</vt:lpstr>
      <vt:lpstr>Modelo de datos </vt:lpstr>
      <vt:lpstr>Diccionario de datos</vt:lpstr>
      <vt:lpstr>Modelo de clases</vt:lpstr>
      <vt:lpstr>Metodología orientada a testing</vt:lpstr>
      <vt:lpstr>Iteración 3:  Construcción de vistas</vt:lpstr>
      <vt:lpstr>Proceso de atención</vt:lpstr>
      <vt:lpstr>Proceso de atención</vt:lpstr>
      <vt:lpstr>Proceso de atención</vt:lpstr>
      <vt:lpstr>Proceso de atención</vt:lpstr>
      <vt:lpstr>Proceso de atención</vt:lpstr>
      <vt:lpstr>Proceso de atención</vt:lpstr>
      <vt:lpstr>Proceso de atención</vt:lpstr>
      <vt:lpstr>Proceso de atención</vt:lpstr>
      <vt:lpstr>Proceso de atención</vt:lpstr>
      <vt:lpstr>Proceso atención (Operador)</vt:lpstr>
      <vt:lpstr>Proceso atención (Operador)</vt:lpstr>
      <vt:lpstr>Proceso atención (Operador)</vt:lpstr>
      <vt:lpstr>Proceso atención (Operador)</vt:lpstr>
      <vt:lpstr>Proceso atención (Médico)</vt:lpstr>
      <vt:lpstr>Proceso atención (Médico)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Elias</dc:creator>
  <cp:lastModifiedBy>Elias</cp:lastModifiedBy>
  <cp:revision>100</cp:revision>
  <dcterms:created xsi:type="dcterms:W3CDTF">2016-08-29T19:39:28Z</dcterms:created>
  <dcterms:modified xsi:type="dcterms:W3CDTF">2016-11-20T02:51:28Z</dcterms:modified>
</cp:coreProperties>
</file>